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</p:sldIdLst>
  <p:sldSz cx="18288000" cy="10287000"/>
  <p:notesSz cx="6858000" cy="9144000"/>
  <p:embeddedFontLst>
    <p:embeddedFont>
      <p:font typeface="Aileron Bold" pitchFamily="2" charset="77"/>
      <p:regular r:id="rId9"/>
      <p:bold r:id="rId10"/>
    </p:embeddedFont>
    <p:embeddedFont>
      <p:font typeface="Barlow" pitchFamily="2" charset="77"/>
      <p:regular r:id="rId11"/>
      <p:bold r:id="rId12"/>
      <p:italic r:id="rId13"/>
      <p:boldItalic r:id="rId14"/>
    </p:embeddedFont>
    <p:embeddedFont>
      <p:font typeface="Barlow Semi-Bold" pitchFamily="2" charset="77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82" autoAdjust="0"/>
    <p:restoredTop sz="94689" autoAdjust="0"/>
  </p:normalViewPr>
  <p:slideViewPr>
    <p:cSldViewPr>
      <p:cViewPr varScale="1">
        <p:scale>
          <a:sx n="98" d="100"/>
          <a:sy n="98" d="100"/>
        </p:scale>
        <p:origin x="111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4.svg"/><Relationship Id="rId7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hyperlink" Target="mailto:gowtham.balram@gmail.com" TargetMode="External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Relationship Id="rId14" Type="http://schemas.openxmlformats.org/officeDocument/2006/relationships/hyperlink" Target="mailto:grandhi.namm@gmail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A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571890" y="5632903"/>
            <a:ext cx="5716110" cy="4654097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687218" y="6801372"/>
            <a:ext cx="3485453" cy="851431"/>
            <a:chOff x="0" y="12700"/>
            <a:chExt cx="4647271" cy="1135240"/>
          </a:xfrm>
        </p:grpSpPr>
        <p:sp>
          <p:nvSpPr>
            <p:cNvPr id="4" name="TextBox 4"/>
            <p:cNvSpPr txBox="1"/>
            <p:nvPr/>
          </p:nvSpPr>
          <p:spPr>
            <a:xfrm>
              <a:off x="0" y="258809"/>
              <a:ext cx="4647271" cy="889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16"/>
                </a:lnSpc>
              </a:pPr>
              <a:r>
                <a:rPr lang="en-US" sz="2180" dirty="0">
                  <a:solidFill>
                    <a:srgbClr val="111111"/>
                  </a:solidFill>
                  <a:latin typeface="Barlow"/>
                  <a:ea typeface="Barlow"/>
                  <a:cs typeface="Barlow"/>
                  <a:sym typeface="Barlow"/>
                </a:rPr>
                <a:t>Team members: Gowtham, Namratha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12700"/>
              <a:ext cx="4243998" cy="0"/>
            </a:xfrm>
            <a:prstGeom prst="line">
              <a:avLst/>
            </a:prstGeom>
            <a:ln w="25400" cap="rnd">
              <a:solidFill>
                <a:srgbClr val="081A3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6206590"/>
            <a:ext cx="10170643" cy="3051710"/>
            <a:chOff x="0" y="0"/>
            <a:chExt cx="2708874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08874" cy="812800"/>
            </a:xfrm>
            <a:custGeom>
              <a:avLst/>
              <a:gdLst/>
              <a:ahLst/>
              <a:cxnLst/>
              <a:rect l="l" t="t" r="r" b="b"/>
              <a:pathLst>
                <a:path w="2708874" h="812800">
                  <a:moveTo>
                    <a:pt x="32732" y="0"/>
                  </a:moveTo>
                  <a:lnTo>
                    <a:pt x="2676142" y="0"/>
                  </a:lnTo>
                  <a:cubicBezTo>
                    <a:pt x="2694219" y="0"/>
                    <a:pt x="2708874" y="14654"/>
                    <a:pt x="2708874" y="32732"/>
                  </a:cubicBezTo>
                  <a:lnTo>
                    <a:pt x="2708874" y="780068"/>
                  </a:lnTo>
                  <a:cubicBezTo>
                    <a:pt x="2708874" y="798146"/>
                    <a:pt x="2694219" y="812800"/>
                    <a:pt x="2676142" y="812800"/>
                  </a:cubicBezTo>
                  <a:lnTo>
                    <a:pt x="32732" y="812800"/>
                  </a:lnTo>
                  <a:cubicBezTo>
                    <a:pt x="14654" y="812800"/>
                    <a:pt x="0" y="798146"/>
                    <a:pt x="0" y="780068"/>
                  </a:cubicBezTo>
                  <a:lnTo>
                    <a:pt x="0" y="32732"/>
                  </a:lnTo>
                  <a:cubicBezTo>
                    <a:pt x="0" y="14654"/>
                    <a:pt x="14654" y="0"/>
                    <a:pt x="32732" y="0"/>
                  </a:cubicBezTo>
                  <a:close/>
                </a:path>
              </a:pathLst>
            </a:custGeom>
            <a:blipFill>
              <a:blip r:embed="rId2"/>
              <a:stretch>
                <a:fillRect t="-61022" b="-610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571890" y="0"/>
            <a:ext cx="5716110" cy="5716110"/>
          </a:xfrm>
          <a:custGeom>
            <a:avLst/>
            <a:gdLst/>
            <a:ahLst/>
            <a:cxnLst/>
            <a:rect l="l" t="t" r="r" b="b"/>
            <a:pathLst>
              <a:path w="5716110" h="5716110">
                <a:moveTo>
                  <a:pt x="0" y="0"/>
                </a:moveTo>
                <a:lnTo>
                  <a:pt x="5716110" y="0"/>
                </a:lnTo>
                <a:lnTo>
                  <a:pt x="5716110" y="5716110"/>
                </a:lnTo>
                <a:lnTo>
                  <a:pt x="0" y="5716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flipH="1">
            <a:off x="9909385" y="7168681"/>
            <a:ext cx="1845198" cy="1298349"/>
          </a:xfrm>
          <a:custGeom>
            <a:avLst/>
            <a:gdLst/>
            <a:ahLst/>
            <a:cxnLst/>
            <a:rect l="l" t="t" r="r" b="b"/>
            <a:pathLst>
              <a:path w="1845198" h="1298349">
                <a:moveTo>
                  <a:pt x="1845198" y="0"/>
                </a:moveTo>
                <a:lnTo>
                  <a:pt x="0" y="0"/>
                </a:lnTo>
                <a:lnTo>
                  <a:pt x="0" y="1298348"/>
                </a:lnTo>
                <a:lnTo>
                  <a:pt x="1845198" y="1298348"/>
                </a:lnTo>
                <a:lnTo>
                  <a:pt x="184519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028700" y="985838"/>
            <a:ext cx="9803284" cy="2665235"/>
            <a:chOff x="0" y="-57150"/>
            <a:chExt cx="13071046" cy="355364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760705"/>
              <a:ext cx="13071046" cy="2735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039"/>
                </a:lnSpc>
              </a:pPr>
              <a:r>
                <a:rPr lang="en-US" sz="7308" b="1" dirty="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Fake News Detection</a:t>
              </a:r>
            </a:p>
            <a:p>
              <a:pPr marL="0" lvl="0" indent="0" algn="l">
                <a:lnSpc>
                  <a:spcPts val="8039"/>
                </a:lnSpc>
              </a:pPr>
              <a:r>
                <a:rPr lang="en-US" sz="7308" b="1" dirty="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Case Study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1956915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9"/>
                </a:lnSpc>
              </a:pPr>
              <a:r>
                <a:rPr lang="en-US" sz="2700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Group Assignment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A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1038275"/>
            <a:ext cx="6656472" cy="3395308"/>
            <a:chOff x="0" y="12700"/>
            <a:chExt cx="8875296" cy="1657004"/>
          </a:xfrm>
        </p:grpSpPr>
        <p:sp>
          <p:nvSpPr>
            <p:cNvPr id="4" name="TextBox 4"/>
            <p:cNvSpPr txBox="1"/>
            <p:nvPr/>
          </p:nvSpPr>
          <p:spPr>
            <a:xfrm>
              <a:off x="0" y="241300"/>
              <a:ext cx="8875296" cy="1428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157" b="1" dirty="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Data Preparation</a:t>
              </a:r>
            </a:p>
            <a:p>
              <a:pPr marL="342900" lvl="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157" b="1" dirty="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Text Preprocessing</a:t>
              </a:r>
            </a:p>
            <a:p>
              <a:pPr marL="342900" lvl="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157" b="1" dirty="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Train Validation Split</a:t>
              </a:r>
            </a:p>
            <a:p>
              <a:pPr marL="342900" lvl="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157" b="1" dirty="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EDA on Training Data</a:t>
              </a:r>
            </a:p>
            <a:p>
              <a:pPr marL="342900" lvl="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157" b="1" dirty="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Feature Extraction</a:t>
              </a:r>
            </a:p>
            <a:p>
              <a:pPr marL="342900" lvl="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157" b="1" dirty="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Model Training &amp; Evaluation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12700"/>
              <a:ext cx="8875296" cy="0"/>
            </a:xfrm>
            <a:prstGeom prst="line">
              <a:avLst/>
            </a:prstGeom>
            <a:ln w="25400" cap="rnd">
              <a:solidFill>
                <a:srgbClr val="0C459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AutoShape 14"/>
          <p:cNvSpPr/>
          <p:nvPr/>
        </p:nvSpPr>
        <p:spPr>
          <a:xfrm>
            <a:off x="-19050" y="0"/>
            <a:ext cx="6885536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0" y="8709693"/>
            <a:ext cx="2556018" cy="2556018"/>
          </a:xfrm>
          <a:custGeom>
            <a:avLst/>
            <a:gdLst/>
            <a:ahLst/>
            <a:cxnLst/>
            <a:rect l="l" t="t" r="r" b="b"/>
            <a:pathLst>
              <a:path w="2556018" h="2556018">
                <a:moveTo>
                  <a:pt x="0" y="0"/>
                </a:moveTo>
                <a:lnTo>
                  <a:pt x="2556018" y="0"/>
                </a:lnTo>
                <a:lnTo>
                  <a:pt x="2556018" y="2556018"/>
                </a:lnTo>
                <a:lnTo>
                  <a:pt x="0" y="2556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2546493" y="6137381"/>
            <a:ext cx="4329517" cy="4329517"/>
          </a:xfrm>
          <a:custGeom>
            <a:avLst/>
            <a:gdLst/>
            <a:ahLst/>
            <a:cxnLst/>
            <a:rect l="l" t="t" r="r" b="b"/>
            <a:pathLst>
              <a:path w="4329517" h="4329517">
                <a:moveTo>
                  <a:pt x="0" y="0"/>
                </a:moveTo>
                <a:lnTo>
                  <a:pt x="4329518" y="0"/>
                </a:lnTo>
                <a:lnTo>
                  <a:pt x="4329518" y="4329517"/>
                </a:lnTo>
                <a:lnTo>
                  <a:pt x="0" y="43295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0" y="6153674"/>
            <a:ext cx="2556018" cy="2556018"/>
          </a:xfrm>
          <a:custGeom>
            <a:avLst/>
            <a:gdLst/>
            <a:ahLst/>
            <a:cxnLst/>
            <a:rect l="l" t="t" r="r" b="b"/>
            <a:pathLst>
              <a:path w="2556018" h="2556018">
                <a:moveTo>
                  <a:pt x="0" y="0"/>
                </a:moveTo>
                <a:lnTo>
                  <a:pt x="2556018" y="0"/>
                </a:lnTo>
                <a:lnTo>
                  <a:pt x="2556018" y="2556019"/>
                </a:lnTo>
                <a:lnTo>
                  <a:pt x="0" y="25560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flipH="1">
            <a:off x="5505388" y="4804142"/>
            <a:ext cx="843921" cy="843921"/>
          </a:xfrm>
          <a:custGeom>
            <a:avLst/>
            <a:gdLst/>
            <a:ahLst/>
            <a:cxnLst/>
            <a:rect l="l" t="t" r="r" b="b"/>
            <a:pathLst>
              <a:path w="843921" h="843921">
                <a:moveTo>
                  <a:pt x="843921" y="0"/>
                </a:moveTo>
                <a:lnTo>
                  <a:pt x="0" y="0"/>
                </a:lnTo>
                <a:lnTo>
                  <a:pt x="0" y="843921"/>
                </a:lnTo>
                <a:lnTo>
                  <a:pt x="843921" y="843921"/>
                </a:lnTo>
                <a:lnTo>
                  <a:pt x="84392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808824" y="1019175"/>
            <a:ext cx="5118524" cy="1667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59"/>
              </a:lnSpc>
              <a:spcBef>
                <a:spcPct val="0"/>
              </a:spcBef>
            </a:pPr>
            <a:r>
              <a:rPr lang="en-US" sz="5550" b="1" dirty="0">
                <a:solidFill>
                  <a:srgbClr val="111111"/>
                </a:solidFill>
                <a:latin typeface="Aileron Bold"/>
                <a:ea typeface="Aileron Bold"/>
                <a:cs typeface="Aileron Bold"/>
                <a:sym typeface="Aileron Bold"/>
              </a:rPr>
              <a:t>Pipeline Stages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A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45229" y="3102429"/>
            <a:ext cx="8815941" cy="6205345"/>
            <a:chOff x="0" y="12700"/>
            <a:chExt cx="11754588" cy="8273790"/>
          </a:xfrm>
        </p:grpSpPr>
        <p:sp>
          <p:nvSpPr>
            <p:cNvPr id="3" name="TextBox 3"/>
            <p:cNvSpPr txBox="1"/>
            <p:nvPr/>
          </p:nvSpPr>
          <p:spPr>
            <a:xfrm>
              <a:off x="39719" y="413397"/>
              <a:ext cx="11714869" cy="7873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3120"/>
                </a:lnSpc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bg1"/>
                  </a:solidFill>
                  <a:latin typeface="Barlow"/>
                </a:rPr>
                <a:t>Most articles fall between 500–1500 characters, with little difference between cleaned and lemmatized text, confirming effective and consistent text preprocessing.</a:t>
              </a:r>
            </a:p>
            <a:p>
              <a:pPr marL="342900" lvl="0" indent="-342900">
                <a:lnSpc>
                  <a:spcPts val="312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Barlow"/>
                  <a:ea typeface="Barlow"/>
                  <a:cs typeface="Barlow"/>
                  <a:sym typeface="Barlow"/>
                </a:rPr>
                <a:t>True news articles emphasize official institutions and entities, suggesting structured and policy-based reporting. Ex: President, Government, State et.,</a:t>
              </a:r>
            </a:p>
            <a:p>
              <a:pPr marL="342900" lvl="0" indent="-342900">
                <a:lnSpc>
                  <a:spcPts val="312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Barlow"/>
                  <a:ea typeface="Barlow"/>
                  <a:cs typeface="Barlow"/>
                  <a:sym typeface="Barlow"/>
                </a:rPr>
                <a:t>Fake news content tends to focus on political figures and controversies, indicating sensationalism or conspiracy bias. Ex: Trump, Obama, Hilary etc.,</a:t>
              </a:r>
            </a:p>
            <a:p>
              <a:pPr marL="342900" lvl="0" indent="-342900">
                <a:lnSpc>
                  <a:spcPts val="312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Barlow"/>
                  <a:ea typeface="Barlow"/>
                  <a:cs typeface="Barlow"/>
                  <a:sym typeface="Barlow"/>
                </a:rPr>
                <a:t>True news articles consistently use formal, factual language centered around institutions and timelines—evident from frequent n-grams like "white house", "president trump", and "new </a:t>
              </a:r>
              <a:r>
                <a:rPr lang="en-US" sz="1600" dirty="0" err="1">
                  <a:solidFill>
                    <a:schemeClr val="bg1"/>
                  </a:solidFill>
                  <a:latin typeface="Barlow"/>
                  <a:ea typeface="Barlow"/>
                  <a:cs typeface="Barlow"/>
                  <a:sym typeface="Barlow"/>
                </a:rPr>
                <a:t>york</a:t>
              </a:r>
              <a:r>
                <a:rPr lang="en-US" sz="1600" dirty="0">
                  <a:solidFill>
                    <a:schemeClr val="bg1"/>
                  </a:solidFill>
                  <a:latin typeface="Barlow"/>
                  <a:ea typeface="Barlow"/>
                  <a:cs typeface="Barlow"/>
                  <a:sym typeface="Barlow"/>
                </a:rPr>
                <a:t> times"—which indicates structured, credible reporting typical of journalistic standards.</a:t>
              </a:r>
            </a:p>
            <a:p>
              <a:pPr marL="342900" lvl="0" indent="-342900">
                <a:lnSpc>
                  <a:spcPts val="312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Barlow"/>
                  <a:ea typeface="Barlow"/>
                  <a:cs typeface="Barlow"/>
                  <a:sym typeface="Barlow"/>
                </a:rPr>
                <a:t>Fake news content prominently features named political figures and controversial topics—reflected in phrases like "</a:t>
              </a:r>
              <a:r>
                <a:rPr lang="en-US" sz="1600" dirty="0" err="1">
                  <a:solidFill>
                    <a:schemeClr val="bg1"/>
                  </a:solidFill>
                  <a:latin typeface="Barlow"/>
                  <a:ea typeface="Barlow"/>
                  <a:cs typeface="Barlow"/>
                  <a:sym typeface="Barlow"/>
                </a:rPr>
                <a:t>hillary</a:t>
              </a:r>
              <a:r>
                <a:rPr lang="en-US" sz="1600" dirty="0">
                  <a:solidFill>
                    <a:schemeClr val="bg1"/>
                  </a:solidFill>
                  <a:latin typeface="Barlow"/>
                  <a:ea typeface="Barlow"/>
                  <a:cs typeface="Barlow"/>
                  <a:sym typeface="Barlow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Barlow"/>
                  <a:ea typeface="Barlow"/>
                  <a:cs typeface="Barlow"/>
                  <a:sym typeface="Barlow"/>
                </a:rPr>
                <a:t>clinton</a:t>
              </a:r>
              <a:r>
                <a:rPr lang="en-US" sz="1600" dirty="0">
                  <a:solidFill>
                    <a:schemeClr val="bg1"/>
                  </a:solidFill>
                  <a:latin typeface="Barlow"/>
                  <a:ea typeface="Barlow"/>
                  <a:cs typeface="Barlow"/>
                  <a:sym typeface="Barlow"/>
                </a:rPr>
                <a:t> email", "email scandal", and "</a:t>
              </a:r>
              <a:r>
                <a:rPr lang="en-US" sz="1600" dirty="0" err="1">
                  <a:solidFill>
                    <a:schemeClr val="bg1"/>
                  </a:solidFill>
                  <a:latin typeface="Barlow"/>
                  <a:ea typeface="Barlow"/>
                  <a:cs typeface="Barlow"/>
                  <a:sym typeface="Barlow"/>
                </a:rPr>
                <a:t>wikileaks</a:t>
              </a:r>
              <a:r>
                <a:rPr lang="en-US" sz="1600" dirty="0">
                  <a:solidFill>
                    <a:schemeClr val="bg1"/>
                  </a:solidFill>
                  <a:latin typeface="Barlow"/>
                  <a:ea typeface="Barlow"/>
                  <a:cs typeface="Barlow"/>
                  <a:sym typeface="Barlow"/>
                </a:rPr>
                <a:t> email dump"—revealing a pattern of emotionally charged and repetitive language aimed at driving engagement over accuracy.</a:t>
              </a:r>
            </a:p>
            <a:p>
              <a:pPr marL="342900" lvl="0" indent="-342900">
                <a:lnSpc>
                  <a:spcPts val="312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Barlow"/>
                  <a:ea typeface="Barlow"/>
                  <a:cs typeface="Barlow"/>
                  <a:sym typeface="Barlow"/>
                </a:rPr>
                <a:t>Overall – Logistic regression seems to be working better compare to other model types for this use case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12700"/>
              <a:ext cx="11754588" cy="0"/>
            </a:xfrm>
            <a:prstGeom prst="line">
              <a:avLst/>
            </a:prstGeom>
            <a:ln w="254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1695698"/>
            <a:ext cx="5447701" cy="6895604"/>
            <a:chOff x="0" y="0"/>
            <a:chExt cx="642133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2133" cy="812800"/>
            </a:xfrm>
            <a:custGeom>
              <a:avLst/>
              <a:gdLst/>
              <a:ahLst/>
              <a:cxnLst/>
              <a:rect l="l" t="t" r="r" b="b"/>
              <a:pathLst>
                <a:path w="642133" h="812800">
                  <a:moveTo>
                    <a:pt x="0" y="0"/>
                  </a:moveTo>
                  <a:lnTo>
                    <a:pt x="642133" y="0"/>
                  </a:lnTo>
                  <a:lnTo>
                    <a:pt x="642133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44993" r="-4499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3399924" y="7927726"/>
            <a:ext cx="3076477" cy="3076477"/>
          </a:xfrm>
          <a:custGeom>
            <a:avLst/>
            <a:gdLst/>
            <a:ahLst/>
            <a:cxnLst/>
            <a:rect l="l" t="t" r="r" b="b"/>
            <a:pathLst>
              <a:path w="3076477" h="3076477">
                <a:moveTo>
                  <a:pt x="0" y="0"/>
                </a:moveTo>
                <a:lnTo>
                  <a:pt x="3076477" y="0"/>
                </a:lnTo>
                <a:lnTo>
                  <a:pt x="3076477" y="3076477"/>
                </a:lnTo>
                <a:lnTo>
                  <a:pt x="0" y="30764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0" y="1028700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3399924" y="-1380779"/>
            <a:ext cx="3076477" cy="3076477"/>
          </a:xfrm>
          <a:custGeom>
            <a:avLst/>
            <a:gdLst/>
            <a:ahLst/>
            <a:cxnLst/>
            <a:rect l="l" t="t" r="r" b="b"/>
            <a:pathLst>
              <a:path w="3076477" h="3076477">
                <a:moveTo>
                  <a:pt x="0" y="0"/>
                </a:moveTo>
                <a:lnTo>
                  <a:pt x="3076477" y="0"/>
                </a:lnTo>
                <a:lnTo>
                  <a:pt x="3076477" y="3076477"/>
                </a:lnTo>
                <a:lnTo>
                  <a:pt x="0" y="30764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-268150" y="7927726"/>
            <a:ext cx="2593699" cy="1178954"/>
          </a:xfrm>
          <a:custGeom>
            <a:avLst/>
            <a:gdLst/>
            <a:ahLst/>
            <a:cxnLst/>
            <a:rect l="l" t="t" r="r" b="b"/>
            <a:pathLst>
              <a:path w="2593699" h="1178954">
                <a:moveTo>
                  <a:pt x="0" y="0"/>
                </a:moveTo>
                <a:lnTo>
                  <a:pt x="2593700" y="0"/>
                </a:lnTo>
                <a:lnTo>
                  <a:pt x="2593700" y="1178954"/>
                </a:lnTo>
                <a:lnTo>
                  <a:pt x="0" y="11789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8245229" y="1312205"/>
            <a:ext cx="8815941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8000" b="1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Key Findings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316968" y="-115200"/>
            <a:ext cx="7083044" cy="10517400"/>
            <a:chOff x="0" y="0"/>
            <a:chExt cx="1865493" cy="27700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65493" cy="2770015"/>
            </a:xfrm>
            <a:custGeom>
              <a:avLst/>
              <a:gdLst/>
              <a:ahLst/>
              <a:cxnLst/>
              <a:rect l="l" t="t" r="r" b="b"/>
              <a:pathLst>
                <a:path w="1865493" h="2770015">
                  <a:moveTo>
                    <a:pt x="0" y="0"/>
                  </a:moveTo>
                  <a:lnTo>
                    <a:pt x="1865493" y="0"/>
                  </a:lnTo>
                  <a:lnTo>
                    <a:pt x="1865493" y="2770015"/>
                  </a:lnTo>
                  <a:lnTo>
                    <a:pt x="0" y="2770015"/>
                  </a:lnTo>
                  <a:close/>
                </a:path>
              </a:pathLst>
            </a:custGeom>
            <a:solidFill>
              <a:srgbClr val="0C459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1865493" cy="2779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383038" y="8655815"/>
            <a:ext cx="3383038" cy="3383038"/>
          </a:xfrm>
          <a:custGeom>
            <a:avLst/>
            <a:gdLst/>
            <a:ahLst/>
            <a:cxnLst/>
            <a:rect l="l" t="t" r="r" b="b"/>
            <a:pathLst>
              <a:path w="3383038" h="3383038">
                <a:moveTo>
                  <a:pt x="0" y="0"/>
                </a:moveTo>
                <a:lnTo>
                  <a:pt x="3383038" y="0"/>
                </a:lnTo>
                <a:lnTo>
                  <a:pt x="3383038" y="3383038"/>
                </a:lnTo>
                <a:lnTo>
                  <a:pt x="0" y="3383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731762" y="865581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762642" y="1057275"/>
            <a:ext cx="5240791" cy="1179688"/>
            <a:chOff x="0" y="38100"/>
            <a:chExt cx="6987721" cy="1572918"/>
          </a:xfrm>
        </p:grpSpPr>
        <p:sp>
          <p:nvSpPr>
            <p:cNvPr id="9" name="TextBox 9"/>
            <p:cNvSpPr txBox="1"/>
            <p:nvPr/>
          </p:nvSpPr>
          <p:spPr>
            <a:xfrm>
              <a:off x="0" y="38100"/>
              <a:ext cx="6987721" cy="9760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513"/>
                </a:lnSpc>
                <a:spcBef>
                  <a:spcPct val="0"/>
                </a:spcBef>
              </a:pPr>
              <a:r>
                <a:rPr lang="en-US" sz="5012" b="1" dirty="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True News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087027"/>
              <a:ext cx="6987721" cy="523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33"/>
                </a:lnSpc>
              </a:pPr>
              <a:r>
                <a:rPr lang="en-US" sz="2564" b="1" dirty="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Analysis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62642" y="3679276"/>
            <a:ext cx="5240791" cy="1479488"/>
            <a:chOff x="0" y="-28575"/>
            <a:chExt cx="6987721" cy="197265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6987721" cy="16394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33"/>
                </a:lnSpc>
              </a:pPr>
              <a:r>
                <a:rPr lang="en-US" sz="2564" b="1" dirty="0">
                  <a:solidFill>
                    <a:srgbClr val="FFFFFF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Unigram, Bigram, Trigram</a:t>
              </a:r>
            </a:p>
            <a:p>
              <a:pPr marL="0" lvl="0" indent="0" algn="l">
                <a:lnSpc>
                  <a:spcPts val="3333"/>
                </a:lnSpc>
              </a:pPr>
              <a:endParaRPr lang="en-US" sz="2564" b="1" dirty="0">
                <a:solidFill>
                  <a:srgbClr val="FFFFFF"/>
                </a:solidFill>
                <a:latin typeface="Barlow Semi-Bold"/>
                <a:ea typeface="Barlow Semi-Bold"/>
                <a:cs typeface="Barlow Semi-Bold"/>
                <a:sym typeface="Barlow Semi-Bold"/>
              </a:endParaRPr>
            </a:p>
            <a:p>
              <a:pPr marL="0" lvl="0" indent="0" algn="l">
                <a:lnSpc>
                  <a:spcPts val="3333"/>
                </a:lnSpc>
              </a:pPr>
              <a:r>
                <a:rPr lang="en-US" sz="2564" b="1" dirty="0">
                  <a:solidFill>
                    <a:srgbClr val="FFFFFF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Word cloud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526012"/>
              <a:ext cx="6987721" cy="4180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30"/>
                </a:lnSpc>
              </a:pPr>
              <a:endParaRPr lang="en-US" sz="2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14" name="AutoShape 14"/>
          <p:cNvSpPr/>
          <p:nvPr/>
        </p:nvSpPr>
        <p:spPr>
          <a:xfrm>
            <a:off x="762642" y="3396426"/>
            <a:ext cx="524079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8" name="Picture 17" descr="A close-up of words&#10;&#10;AI-generated content may be incorrect.">
            <a:extLst>
              <a:ext uri="{FF2B5EF4-FFF2-40B4-BE49-F238E27FC236}">
                <a16:creationId xmlns:a16="http://schemas.microsoft.com/office/drawing/2014/main" id="{31CEEBE3-DDAB-180B-6B9D-170DB707B0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689" y="6134100"/>
            <a:ext cx="6484911" cy="3474631"/>
          </a:xfrm>
          <a:prstGeom prst="rect">
            <a:avLst/>
          </a:prstGeom>
        </p:spPr>
      </p:pic>
      <p:pic>
        <p:nvPicPr>
          <p:cNvPr id="20" name="Picture 19" descr="A graph of blue rectangular bars&#10;&#10;AI-generated content may be incorrect.">
            <a:extLst>
              <a:ext uri="{FF2B5EF4-FFF2-40B4-BE49-F238E27FC236}">
                <a16:creationId xmlns:a16="http://schemas.microsoft.com/office/drawing/2014/main" id="{0104BA5B-42F7-501E-BD48-96509AAEE4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043" y="293229"/>
            <a:ext cx="5108957" cy="2813009"/>
          </a:xfrm>
          <a:prstGeom prst="rect">
            <a:avLst/>
          </a:prstGeom>
        </p:spPr>
      </p:pic>
      <p:pic>
        <p:nvPicPr>
          <p:cNvPr id="26" name="Picture 25" descr="A graph of blue squares&#10;&#10;AI-generated content may be incorrect.">
            <a:extLst>
              <a:ext uri="{FF2B5EF4-FFF2-40B4-BE49-F238E27FC236}">
                <a16:creationId xmlns:a16="http://schemas.microsoft.com/office/drawing/2014/main" id="{27DF8C9D-4231-A79A-455E-659A411F91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205" y="3405039"/>
            <a:ext cx="5266195" cy="2246221"/>
          </a:xfrm>
          <a:prstGeom prst="rect">
            <a:avLst/>
          </a:prstGeom>
        </p:spPr>
      </p:pic>
      <p:pic>
        <p:nvPicPr>
          <p:cNvPr id="28" name="Picture 27" descr="A graph of blue rectangular bars with white text&#10;&#10;AI-generated content may be incorrect.">
            <a:extLst>
              <a:ext uri="{FF2B5EF4-FFF2-40B4-BE49-F238E27FC236}">
                <a16:creationId xmlns:a16="http://schemas.microsoft.com/office/drawing/2014/main" id="{435CEF6F-9731-7CAB-2D0B-03C4A4D0EB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3801" y="266818"/>
            <a:ext cx="5381897" cy="26478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A69E7-C75D-C1C1-A7C9-8DA26EAB8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E45E0516-C52C-E49F-CC09-42D7F264F40B}"/>
              </a:ext>
            </a:extLst>
          </p:cNvPr>
          <p:cNvGrpSpPr/>
          <p:nvPr/>
        </p:nvGrpSpPr>
        <p:grpSpPr>
          <a:xfrm>
            <a:off x="-316968" y="-115200"/>
            <a:ext cx="7083044" cy="10517400"/>
            <a:chOff x="0" y="0"/>
            <a:chExt cx="1865493" cy="2770015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86D9388-7EBE-5409-D5C2-AB20D5095910}"/>
                </a:ext>
              </a:extLst>
            </p:cNvPr>
            <p:cNvSpPr/>
            <p:nvPr/>
          </p:nvSpPr>
          <p:spPr>
            <a:xfrm>
              <a:off x="0" y="0"/>
              <a:ext cx="1865493" cy="2770015"/>
            </a:xfrm>
            <a:custGeom>
              <a:avLst/>
              <a:gdLst/>
              <a:ahLst/>
              <a:cxnLst/>
              <a:rect l="l" t="t" r="r" b="b"/>
              <a:pathLst>
                <a:path w="1865493" h="2770015">
                  <a:moveTo>
                    <a:pt x="0" y="0"/>
                  </a:moveTo>
                  <a:lnTo>
                    <a:pt x="1865493" y="0"/>
                  </a:lnTo>
                  <a:lnTo>
                    <a:pt x="1865493" y="2770015"/>
                  </a:lnTo>
                  <a:lnTo>
                    <a:pt x="0" y="2770015"/>
                  </a:lnTo>
                  <a:close/>
                </a:path>
              </a:pathLst>
            </a:custGeom>
            <a:solidFill>
              <a:srgbClr val="0C459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41170E37-3EDA-EFCB-D758-EB4E7DB91DE1}"/>
                </a:ext>
              </a:extLst>
            </p:cNvPr>
            <p:cNvSpPr txBox="1"/>
            <p:nvPr/>
          </p:nvSpPr>
          <p:spPr>
            <a:xfrm>
              <a:off x="0" y="-9525"/>
              <a:ext cx="1865493" cy="2779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C22B76E5-11E3-CC53-BE1C-995A121A976C}"/>
              </a:ext>
            </a:extLst>
          </p:cNvPr>
          <p:cNvSpPr/>
          <p:nvPr/>
        </p:nvSpPr>
        <p:spPr>
          <a:xfrm>
            <a:off x="3383038" y="8655815"/>
            <a:ext cx="3383038" cy="3383038"/>
          </a:xfrm>
          <a:custGeom>
            <a:avLst/>
            <a:gdLst/>
            <a:ahLst/>
            <a:cxnLst/>
            <a:rect l="l" t="t" r="r" b="b"/>
            <a:pathLst>
              <a:path w="3383038" h="3383038">
                <a:moveTo>
                  <a:pt x="0" y="0"/>
                </a:moveTo>
                <a:lnTo>
                  <a:pt x="3383038" y="0"/>
                </a:lnTo>
                <a:lnTo>
                  <a:pt x="3383038" y="3383038"/>
                </a:lnTo>
                <a:lnTo>
                  <a:pt x="0" y="3383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ED91E456-52DD-D84E-739A-32F87B246445}"/>
              </a:ext>
            </a:extLst>
          </p:cNvPr>
          <p:cNvSpPr/>
          <p:nvPr/>
        </p:nvSpPr>
        <p:spPr>
          <a:xfrm>
            <a:off x="-731762" y="865581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F9F71E76-34D7-28A7-4F0F-4D5AE93FC048}"/>
              </a:ext>
            </a:extLst>
          </p:cNvPr>
          <p:cNvGrpSpPr/>
          <p:nvPr/>
        </p:nvGrpSpPr>
        <p:grpSpPr>
          <a:xfrm>
            <a:off x="762642" y="1057275"/>
            <a:ext cx="5240791" cy="1179688"/>
            <a:chOff x="0" y="38100"/>
            <a:chExt cx="6987721" cy="1572918"/>
          </a:xfrm>
        </p:grpSpPr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A66A54CB-1C5D-65F6-FD31-377238F2374B}"/>
                </a:ext>
              </a:extLst>
            </p:cNvPr>
            <p:cNvSpPr txBox="1"/>
            <p:nvPr/>
          </p:nvSpPr>
          <p:spPr>
            <a:xfrm>
              <a:off x="0" y="38100"/>
              <a:ext cx="6987721" cy="9760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513"/>
                </a:lnSpc>
                <a:spcBef>
                  <a:spcPct val="0"/>
                </a:spcBef>
              </a:pPr>
              <a:r>
                <a:rPr lang="en-US" sz="5012" b="1" dirty="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Fake News</a:t>
              </a: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C119838C-65C8-E97A-BA30-70B9BEB54973}"/>
                </a:ext>
              </a:extLst>
            </p:cNvPr>
            <p:cNvSpPr txBox="1"/>
            <p:nvPr/>
          </p:nvSpPr>
          <p:spPr>
            <a:xfrm>
              <a:off x="0" y="1087027"/>
              <a:ext cx="6987721" cy="523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33"/>
                </a:lnSpc>
              </a:pPr>
              <a:r>
                <a:rPr lang="en-US" sz="2564" b="1" dirty="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Analysis</a:t>
              </a:r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31ADFC7-0D8D-6066-C949-2024C6F8ECF0}"/>
              </a:ext>
            </a:extLst>
          </p:cNvPr>
          <p:cNvGrpSpPr/>
          <p:nvPr/>
        </p:nvGrpSpPr>
        <p:grpSpPr>
          <a:xfrm>
            <a:off x="762642" y="3679276"/>
            <a:ext cx="5240791" cy="1479488"/>
            <a:chOff x="0" y="-28575"/>
            <a:chExt cx="6987721" cy="1972650"/>
          </a:xfrm>
        </p:grpSpPr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051641B8-D4A1-203E-5BD8-CD22ABD07BEF}"/>
                </a:ext>
              </a:extLst>
            </p:cNvPr>
            <p:cNvSpPr txBox="1"/>
            <p:nvPr/>
          </p:nvSpPr>
          <p:spPr>
            <a:xfrm>
              <a:off x="0" y="-28575"/>
              <a:ext cx="6987721" cy="16394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33"/>
                </a:lnSpc>
              </a:pPr>
              <a:r>
                <a:rPr lang="en-US" sz="2564" b="1" dirty="0">
                  <a:solidFill>
                    <a:srgbClr val="FFFFFF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Unigram, Bigram, Trigram</a:t>
              </a:r>
            </a:p>
            <a:p>
              <a:pPr marL="0" lvl="0" indent="0" algn="l">
                <a:lnSpc>
                  <a:spcPts val="3333"/>
                </a:lnSpc>
              </a:pPr>
              <a:endParaRPr lang="en-US" sz="2564" b="1" dirty="0">
                <a:solidFill>
                  <a:srgbClr val="FFFFFF"/>
                </a:solidFill>
                <a:latin typeface="Barlow Semi-Bold"/>
                <a:ea typeface="Barlow Semi-Bold"/>
                <a:cs typeface="Barlow Semi-Bold"/>
                <a:sym typeface="Barlow Semi-Bold"/>
              </a:endParaRPr>
            </a:p>
            <a:p>
              <a:pPr marL="0" lvl="0" indent="0" algn="l">
                <a:lnSpc>
                  <a:spcPts val="3333"/>
                </a:lnSpc>
              </a:pPr>
              <a:r>
                <a:rPr lang="en-US" sz="2564" b="1" dirty="0">
                  <a:solidFill>
                    <a:srgbClr val="FFFFFF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Word cloud</a:t>
              </a: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E75AD699-A6AC-64FD-E4EA-9605745E818B}"/>
                </a:ext>
              </a:extLst>
            </p:cNvPr>
            <p:cNvSpPr txBox="1"/>
            <p:nvPr/>
          </p:nvSpPr>
          <p:spPr>
            <a:xfrm>
              <a:off x="0" y="1526012"/>
              <a:ext cx="6987721" cy="4180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30"/>
                </a:lnSpc>
              </a:pPr>
              <a:endParaRPr lang="en-US" sz="2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4D04A3CC-9B00-4402-0EDC-D36BB2085CE3}"/>
              </a:ext>
            </a:extLst>
          </p:cNvPr>
          <p:cNvSpPr/>
          <p:nvPr/>
        </p:nvSpPr>
        <p:spPr>
          <a:xfrm>
            <a:off x="762642" y="3396426"/>
            <a:ext cx="524079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5" name="Picture 14" descr="A graph of blue rectangular bars with black text&#10;&#10;AI-generated content may be incorrect.">
            <a:extLst>
              <a:ext uri="{FF2B5EF4-FFF2-40B4-BE49-F238E27FC236}">
                <a16:creationId xmlns:a16="http://schemas.microsoft.com/office/drawing/2014/main" id="{DCD3D1CB-E072-3C6E-6D60-EEB9B4E8F2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447" y="262655"/>
            <a:ext cx="4916553" cy="2675582"/>
          </a:xfrm>
          <a:prstGeom prst="rect">
            <a:avLst/>
          </a:prstGeom>
        </p:spPr>
      </p:pic>
      <p:pic>
        <p:nvPicPr>
          <p:cNvPr id="25" name="Picture 24" descr="A graph of blue rectangular bars&#10;&#10;AI-generated content may be incorrect.">
            <a:extLst>
              <a:ext uri="{FF2B5EF4-FFF2-40B4-BE49-F238E27FC236}">
                <a16:creationId xmlns:a16="http://schemas.microsoft.com/office/drawing/2014/main" id="{C9E91F94-9DB2-A552-DD8C-23EC9E03E3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316" y="3271257"/>
            <a:ext cx="5309531" cy="2253243"/>
          </a:xfrm>
          <a:prstGeom prst="rect">
            <a:avLst/>
          </a:prstGeom>
        </p:spPr>
      </p:pic>
      <p:pic>
        <p:nvPicPr>
          <p:cNvPr id="29" name="Picture 28" descr="A close-up of words&#10;&#10;AI-generated content may be incorrect.">
            <a:extLst>
              <a:ext uri="{FF2B5EF4-FFF2-40B4-BE49-F238E27FC236}">
                <a16:creationId xmlns:a16="http://schemas.microsoft.com/office/drawing/2014/main" id="{282D6C72-D243-5061-FCF0-478DE82CD6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316" y="6055303"/>
            <a:ext cx="6447084" cy="3496860"/>
          </a:xfrm>
          <a:prstGeom prst="rect">
            <a:avLst/>
          </a:prstGeom>
        </p:spPr>
      </p:pic>
      <p:pic>
        <p:nvPicPr>
          <p:cNvPr id="31" name="Picture 30" descr="A graph of blue rectangular bars with white text&#10;&#10;AI-generated content may be incorrect.">
            <a:extLst>
              <a:ext uri="{FF2B5EF4-FFF2-40B4-BE49-F238E27FC236}">
                <a16:creationId xmlns:a16="http://schemas.microsoft.com/office/drawing/2014/main" id="{1114FBD9-0A58-AAC4-4115-A3B6D2981A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5229" y="291236"/>
            <a:ext cx="5365673" cy="264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16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316968" y="-115200"/>
            <a:ext cx="7083044" cy="10517400"/>
            <a:chOff x="0" y="0"/>
            <a:chExt cx="1865493" cy="27700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65493" cy="2770015"/>
            </a:xfrm>
            <a:custGeom>
              <a:avLst/>
              <a:gdLst/>
              <a:ahLst/>
              <a:cxnLst/>
              <a:rect l="l" t="t" r="r" b="b"/>
              <a:pathLst>
                <a:path w="1865493" h="2770015">
                  <a:moveTo>
                    <a:pt x="0" y="0"/>
                  </a:moveTo>
                  <a:lnTo>
                    <a:pt x="1865493" y="0"/>
                  </a:lnTo>
                  <a:lnTo>
                    <a:pt x="1865493" y="2770015"/>
                  </a:lnTo>
                  <a:lnTo>
                    <a:pt x="0" y="2770015"/>
                  </a:lnTo>
                  <a:close/>
                </a:path>
              </a:pathLst>
            </a:custGeom>
            <a:solidFill>
              <a:srgbClr val="081A32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1865493" cy="2779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383038" y="8655815"/>
            <a:ext cx="3383038" cy="3383038"/>
          </a:xfrm>
          <a:custGeom>
            <a:avLst/>
            <a:gdLst/>
            <a:ahLst/>
            <a:cxnLst/>
            <a:rect l="l" t="t" r="r" b="b"/>
            <a:pathLst>
              <a:path w="3383038" h="3383038">
                <a:moveTo>
                  <a:pt x="0" y="0"/>
                </a:moveTo>
                <a:lnTo>
                  <a:pt x="3383038" y="0"/>
                </a:lnTo>
                <a:lnTo>
                  <a:pt x="3383038" y="3383038"/>
                </a:lnTo>
                <a:lnTo>
                  <a:pt x="0" y="3383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731762" y="865581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762642" y="1064418"/>
            <a:ext cx="5240791" cy="2021681"/>
            <a:chOff x="0" y="47625"/>
            <a:chExt cx="6987721" cy="2631191"/>
          </a:xfrm>
        </p:grpSpPr>
        <p:sp>
          <p:nvSpPr>
            <p:cNvPr id="9" name="TextBox 9"/>
            <p:cNvSpPr txBox="1"/>
            <p:nvPr/>
          </p:nvSpPr>
          <p:spPr>
            <a:xfrm>
              <a:off x="0" y="47625"/>
              <a:ext cx="6987721" cy="2017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886"/>
                </a:lnSpc>
                <a:spcBef>
                  <a:spcPct val="0"/>
                </a:spcBef>
              </a:pPr>
              <a:r>
                <a:rPr lang="en-US" sz="5351" b="1" dirty="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Model Comparison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154824"/>
              <a:ext cx="6987721" cy="523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33"/>
                </a:lnSpc>
              </a:pPr>
              <a:endParaRPr lang="en-US" sz="2564" b="1" dirty="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endParaRPr>
            </a:p>
          </p:txBody>
        </p:sp>
      </p:grpSp>
      <p:sp>
        <p:nvSpPr>
          <p:cNvPr id="14" name="AutoShape 14"/>
          <p:cNvSpPr/>
          <p:nvPr/>
        </p:nvSpPr>
        <p:spPr>
          <a:xfrm>
            <a:off x="762642" y="2857500"/>
            <a:ext cx="524079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F7BFB3D-31DF-739F-C601-FE590054D1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340164"/>
              </p:ext>
            </p:extLst>
          </p:nvPr>
        </p:nvGraphicFramePr>
        <p:xfrm>
          <a:off x="7391400" y="643948"/>
          <a:ext cx="9814075" cy="407908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962815">
                  <a:extLst>
                    <a:ext uri="{9D8B030D-6E8A-4147-A177-3AD203B41FA5}">
                      <a16:colId xmlns:a16="http://schemas.microsoft.com/office/drawing/2014/main" val="3751512265"/>
                    </a:ext>
                  </a:extLst>
                </a:gridCol>
                <a:gridCol w="1962815">
                  <a:extLst>
                    <a:ext uri="{9D8B030D-6E8A-4147-A177-3AD203B41FA5}">
                      <a16:colId xmlns:a16="http://schemas.microsoft.com/office/drawing/2014/main" val="3346027345"/>
                    </a:ext>
                  </a:extLst>
                </a:gridCol>
                <a:gridCol w="1962815">
                  <a:extLst>
                    <a:ext uri="{9D8B030D-6E8A-4147-A177-3AD203B41FA5}">
                      <a16:colId xmlns:a16="http://schemas.microsoft.com/office/drawing/2014/main" val="733489271"/>
                    </a:ext>
                  </a:extLst>
                </a:gridCol>
                <a:gridCol w="1962815">
                  <a:extLst>
                    <a:ext uri="{9D8B030D-6E8A-4147-A177-3AD203B41FA5}">
                      <a16:colId xmlns:a16="http://schemas.microsoft.com/office/drawing/2014/main" val="1609999462"/>
                    </a:ext>
                  </a:extLst>
                </a:gridCol>
                <a:gridCol w="1962815">
                  <a:extLst>
                    <a:ext uri="{9D8B030D-6E8A-4147-A177-3AD203B41FA5}">
                      <a16:colId xmlns:a16="http://schemas.microsoft.com/office/drawing/2014/main" val="1094493667"/>
                    </a:ext>
                  </a:extLst>
                </a:gridCol>
              </a:tblGrid>
              <a:tr h="858754">
                <a:tc>
                  <a:txBody>
                    <a:bodyPr/>
                    <a:lstStyle/>
                    <a:p>
                      <a:r>
                        <a:rPr lang="en-IN" b="1" dirty="0"/>
                        <a:t>Model</a:t>
                      </a:r>
                      <a:endParaRPr lang="en-IN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/>
                        <a:t>Accuracy</a:t>
                      </a:r>
                      <a:endParaRPr lang="en-IN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/>
                        <a:t>Precision</a:t>
                      </a:r>
                      <a:endParaRPr lang="en-IN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/>
                        <a:t>Recall</a:t>
                      </a:r>
                      <a:endParaRPr lang="en-IN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/>
                        <a:t>F1-Score</a:t>
                      </a:r>
                      <a:endParaRPr lang="en-IN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84805296"/>
                  </a:ext>
                </a:extLst>
              </a:tr>
              <a:tr h="1502820">
                <a:tc>
                  <a:txBody>
                    <a:bodyPr/>
                    <a:lstStyle/>
                    <a:p>
                      <a:r>
                        <a:rPr lang="en-IN"/>
                        <a:t>Logistic Regression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0.932873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0.924105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0.936187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0.930107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077592537"/>
                  </a:ext>
                </a:extLst>
              </a:tr>
              <a:tr h="858754">
                <a:tc>
                  <a:txBody>
                    <a:bodyPr/>
                    <a:lstStyle/>
                    <a:p>
                      <a:r>
                        <a:rPr lang="en-IN"/>
                        <a:t>Decision Tree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0.849484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0.854220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0.825370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0.839547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279976855"/>
                  </a:ext>
                </a:extLst>
              </a:tr>
              <a:tr h="858754">
                <a:tc>
                  <a:txBody>
                    <a:bodyPr/>
                    <a:lstStyle/>
                    <a:p>
                      <a:r>
                        <a:rPr lang="en-IN"/>
                        <a:t>Random Forest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0.927527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0.932941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0.913774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0.923258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782579357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0C23589-1146-F1E7-1A5E-AA7E42694657}"/>
              </a:ext>
            </a:extLst>
          </p:cNvPr>
          <p:cNvSpPr txBox="1"/>
          <p:nvPr/>
        </p:nvSpPr>
        <p:spPr>
          <a:xfrm>
            <a:off x="7432766" y="5329646"/>
            <a:ext cx="97727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Barlow"/>
              </a:rPr>
              <a:t>Best Model:</a:t>
            </a:r>
            <a:r>
              <a:rPr lang="en-US" sz="1600" dirty="0">
                <a:latin typeface="Barlow"/>
              </a:rPr>
              <a:t> Logistic Regression  </a:t>
            </a:r>
          </a:p>
          <a:p>
            <a:endParaRPr lang="en-US" sz="1600" dirty="0">
              <a:latin typeface="Barlow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Barlow"/>
              </a:rPr>
              <a:t>Why:</a:t>
            </a:r>
            <a:r>
              <a:rPr lang="en-US" sz="1600" dirty="0">
                <a:latin typeface="Barlow"/>
              </a:rPr>
              <a:t> Achieved the highest F1-score, with reliable generalization performance and interpretability.  </a:t>
            </a:r>
          </a:p>
          <a:p>
            <a:endParaRPr lang="en-US" sz="1600" dirty="0">
              <a:latin typeface="Barlow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Barlow"/>
              </a:rPr>
              <a:t>Impact:</a:t>
            </a:r>
            <a:r>
              <a:rPr lang="en-US" sz="1600" dirty="0">
                <a:latin typeface="Barlow"/>
              </a:rPr>
              <a:t> This model helps in automatically identifying fake news with high precision and recall, potentially aiding social media platforms, content moderation, and fact-checking tools.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705958" cy="6061693"/>
          </a:xfrm>
          <a:prstGeom prst="rect">
            <a:avLst/>
          </a:prstGeom>
          <a:solidFill>
            <a:srgbClr val="0C4592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0" y="6061693"/>
            <a:ext cx="7705958" cy="4210201"/>
          </a:xfrm>
          <a:prstGeom prst="rect">
            <a:avLst/>
          </a:prstGeom>
          <a:solidFill>
            <a:srgbClr val="081A32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flipV="1">
            <a:off x="9144000" y="6730937"/>
            <a:ext cx="8115300" cy="0"/>
          </a:xfrm>
          <a:prstGeom prst="line">
            <a:avLst/>
          </a:prstGeom>
          <a:ln w="19050" cap="rnd">
            <a:solidFill>
              <a:srgbClr val="081A3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6" name="Group 6"/>
          <p:cNvGrpSpPr/>
          <p:nvPr/>
        </p:nvGrpSpPr>
        <p:grpSpPr>
          <a:xfrm>
            <a:off x="9144000" y="720190"/>
            <a:ext cx="8115300" cy="3051710"/>
            <a:chOff x="0" y="0"/>
            <a:chExt cx="2161449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61449" cy="812800"/>
            </a:xfrm>
            <a:custGeom>
              <a:avLst/>
              <a:gdLst/>
              <a:ahLst/>
              <a:cxnLst/>
              <a:rect l="l" t="t" r="r" b="b"/>
              <a:pathLst>
                <a:path w="2161449" h="812800">
                  <a:moveTo>
                    <a:pt x="41022" y="0"/>
                  </a:moveTo>
                  <a:lnTo>
                    <a:pt x="2120427" y="0"/>
                  </a:lnTo>
                  <a:cubicBezTo>
                    <a:pt x="2131307" y="0"/>
                    <a:pt x="2141741" y="4322"/>
                    <a:pt x="2149434" y="12015"/>
                  </a:cubicBezTo>
                  <a:cubicBezTo>
                    <a:pt x="2157127" y="19708"/>
                    <a:pt x="2161449" y="30142"/>
                    <a:pt x="2161449" y="41022"/>
                  </a:cubicBezTo>
                  <a:lnTo>
                    <a:pt x="2161449" y="771778"/>
                  </a:lnTo>
                  <a:cubicBezTo>
                    <a:pt x="2161449" y="794434"/>
                    <a:pt x="2143083" y="812800"/>
                    <a:pt x="2120427" y="812800"/>
                  </a:cubicBezTo>
                  <a:lnTo>
                    <a:pt x="41022" y="812800"/>
                  </a:lnTo>
                  <a:cubicBezTo>
                    <a:pt x="18366" y="812800"/>
                    <a:pt x="0" y="794434"/>
                    <a:pt x="0" y="771778"/>
                  </a:cubicBezTo>
                  <a:lnTo>
                    <a:pt x="0" y="41022"/>
                  </a:lnTo>
                  <a:cubicBezTo>
                    <a:pt x="0" y="18366"/>
                    <a:pt x="18366" y="0"/>
                    <a:pt x="41022" y="0"/>
                  </a:cubicBezTo>
                  <a:close/>
                </a:path>
              </a:pathLst>
            </a:custGeom>
            <a:blipFill>
              <a:blip r:embed="rId2"/>
              <a:stretch>
                <a:fillRect t="-38752" b="-3875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0" y="6061693"/>
            <a:ext cx="4225307" cy="4225307"/>
          </a:xfrm>
          <a:custGeom>
            <a:avLst/>
            <a:gdLst/>
            <a:ahLst/>
            <a:cxnLst/>
            <a:rect l="l" t="t" r="r" b="b"/>
            <a:pathLst>
              <a:path w="4225307" h="4225307">
                <a:moveTo>
                  <a:pt x="0" y="0"/>
                </a:moveTo>
                <a:lnTo>
                  <a:pt x="4225307" y="0"/>
                </a:lnTo>
                <a:lnTo>
                  <a:pt x="4225307" y="4225307"/>
                </a:lnTo>
                <a:lnTo>
                  <a:pt x="0" y="4225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683518" y="7700144"/>
            <a:ext cx="6022440" cy="6022440"/>
          </a:xfrm>
          <a:custGeom>
            <a:avLst/>
            <a:gdLst/>
            <a:ahLst/>
            <a:cxnLst/>
            <a:rect l="l" t="t" r="r" b="b"/>
            <a:pathLst>
              <a:path w="6022440" h="6022440">
                <a:moveTo>
                  <a:pt x="0" y="0"/>
                </a:moveTo>
                <a:lnTo>
                  <a:pt x="6022440" y="0"/>
                </a:lnTo>
                <a:lnTo>
                  <a:pt x="6022440" y="6022440"/>
                </a:lnTo>
                <a:lnTo>
                  <a:pt x="0" y="60224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6067507" y="6061693"/>
            <a:ext cx="1638451" cy="1638451"/>
          </a:xfrm>
          <a:custGeom>
            <a:avLst/>
            <a:gdLst/>
            <a:ahLst/>
            <a:cxnLst/>
            <a:rect l="l" t="t" r="r" b="b"/>
            <a:pathLst>
              <a:path w="1638451" h="1638451">
                <a:moveTo>
                  <a:pt x="0" y="0"/>
                </a:moveTo>
                <a:lnTo>
                  <a:pt x="1638451" y="0"/>
                </a:lnTo>
                <a:lnTo>
                  <a:pt x="1638451" y="1638451"/>
                </a:lnTo>
                <a:lnTo>
                  <a:pt x="0" y="16384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683518" y="6061693"/>
            <a:ext cx="4383989" cy="1638451"/>
          </a:xfrm>
          <a:custGeom>
            <a:avLst/>
            <a:gdLst/>
            <a:ahLst/>
            <a:cxnLst/>
            <a:rect l="l" t="t" r="r" b="b"/>
            <a:pathLst>
              <a:path w="4383989" h="1638451">
                <a:moveTo>
                  <a:pt x="0" y="0"/>
                </a:moveTo>
                <a:lnTo>
                  <a:pt x="4383989" y="0"/>
                </a:lnTo>
                <a:lnTo>
                  <a:pt x="4383989" y="1638451"/>
                </a:lnTo>
                <a:lnTo>
                  <a:pt x="0" y="16384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167569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flipH="1">
            <a:off x="6252468" y="4546372"/>
            <a:ext cx="1056225" cy="1056225"/>
          </a:xfrm>
          <a:custGeom>
            <a:avLst/>
            <a:gdLst/>
            <a:ahLst/>
            <a:cxnLst/>
            <a:rect l="l" t="t" r="r" b="b"/>
            <a:pathLst>
              <a:path w="1056225" h="1056225">
                <a:moveTo>
                  <a:pt x="1056225" y="0"/>
                </a:moveTo>
                <a:lnTo>
                  <a:pt x="0" y="0"/>
                </a:lnTo>
                <a:lnTo>
                  <a:pt x="0" y="1056225"/>
                </a:lnTo>
                <a:lnTo>
                  <a:pt x="1056225" y="1056225"/>
                </a:lnTo>
                <a:lnTo>
                  <a:pt x="1056225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028700" y="1019175"/>
            <a:ext cx="5402882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</a:pPr>
            <a:r>
              <a:rPr lang="en-US" sz="6000" b="1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Thank you for your attention and support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144000" y="5086350"/>
            <a:ext cx="8115300" cy="1464196"/>
            <a:chOff x="0" y="-76200"/>
            <a:chExt cx="10820400" cy="1952260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76200"/>
              <a:ext cx="10820400" cy="563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3600"/>
                </a:lnSpc>
                <a:spcBef>
                  <a:spcPct val="0"/>
                </a:spcBef>
              </a:pPr>
              <a:r>
                <a:rPr lang="en-US" sz="2400" b="1" u="none">
                  <a:solidFill>
                    <a:srgbClr val="111111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Email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548005"/>
              <a:ext cx="10820400" cy="13280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4147"/>
                </a:lnSpc>
                <a:spcBef>
                  <a:spcPct val="0"/>
                </a:spcBef>
              </a:pPr>
              <a:r>
                <a:rPr lang="en-US" sz="2962" dirty="0">
                  <a:solidFill>
                    <a:srgbClr val="111111"/>
                  </a:solidFill>
                  <a:latin typeface="Barlow"/>
                  <a:ea typeface="Barlow"/>
                  <a:cs typeface="Barlow"/>
                  <a:sym typeface="Barlow"/>
                  <a:hlinkClick r:id="rId13"/>
                </a:rPr>
                <a:t>gowtham.balram@gmail.com</a:t>
              </a:r>
              <a:endParaRPr lang="en-US" sz="2962" dirty="0">
                <a:solidFill>
                  <a:srgbClr val="111111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lvl="0" algn="r">
                <a:lnSpc>
                  <a:spcPts val="4147"/>
                </a:lnSpc>
                <a:spcBef>
                  <a:spcPct val="0"/>
                </a:spcBef>
              </a:pPr>
              <a:r>
                <a:rPr lang="en-US" sz="2962" dirty="0">
                  <a:solidFill>
                    <a:srgbClr val="111111"/>
                  </a:solidFill>
                  <a:latin typeface="Barlow"/>
                  <a:ea typeface="Barlow"/>
                  <a:cs typeface="Barlow"/>
                  <a:sym typeface="Barlow"/>
                  <a:hlinkClick r:id="rId14"/>
                </a:rPr>
                <a:t>grandhi.namm@gmail.com</a:t>
              </a:r>
              <a:endParaRPr lang="en-US" sz="2962" dirty="0">
                <a:solidFill>
                  <a:srgbClr val="11111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333</Words>
  <Application>Microsoft Macintosh PowerPoint</Application>
  <PresentationFormat>Custom</PresentationFormat>
  <Paragraphs>58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Calibri</vt:lpstr>
      <vt:lpstr>Aileron Bold</vt:lpstr>
      <vt:lpstr>Barlow</vt:lpstr>
      <vt:lpstr>Arial</vt:lpstr>
      <vt:lpstr>Barlow Semi-Bold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Professional College Project on Environmental Impact</dc:title>
  <dc:description>Presentation - Professional College Project on Environmental Impact</dc:description>
  <cp:lastModifiedBy>Gowtham Balram</cp:lastModifiedBy>
  <cp:revision>13</cp:revision>
  <dcterms:created xsi:type="dcterms:W3CDTF">2006-08-16T00:00:00Z</dcterms:created>
  <dcterms:modified xsi:type="dcterms:W3CDTF">2025-06-25T06:22:48Z</dcterms:modified>
  <dc:identifier>DAGrVZ1S-Es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81e322-575e-4974-be0c-90b283879f52_Enabled">
    <vt:lpwstr>true</vt:lpwstr>
  </property>
  <property fmtid="{D5CDD505-2E9C-101B-9397-08002B2CF9AE}" pid="3" name="MSIP_Label_2a81e322-575e-4974-be0c-90b283879f52_SetDate">
    <vt:lpwstr>2025-06-25T05:41:20Z</vt:lpwstr>
  </property>
  <property fmtid="{D5CDD505-2E9C-101B-9397-08002B2CF9AE}" pid="4" name="MSIP_Label_2a81e322-575e-4974-be0c-90b283879f52_Method">
    <vt:lpwstr>Standard</vt:lpwstr>
  </property>
  <property fmtid="{D5CDD505-2E9C-101B-9397-08002B2CF9AE}" pid="5" name="MSIP_Label_2a81e322-575e-4974-be0c-90b283879f52_Name">
    <vt:lpwstr>Public</vt:lpwstr>
  </property>
  <property fmtid="{D5CDD505-2E9C-101B-9397-08002B2CF9AE}" pid="6" name="MSIP_Label_2a81e322-575e-4974-be0c-90b283879f52_SiteId">
    <vt:lpwstr>180504ee-9c51-4b9e-8dfd-e56fba4191d9</vt:lpwstr>
  </property>
  <property fmtid="{D5CDD505-2E9C-101B-9397-08002B2CF9AE}" pid="7" name="MSIP_Label_2a81e322-575e-4974-be0c-90b283879f52_ActionId">
    <vt:lpwstr>2db0fce1-fd0e-4f87-8756-85737f3c0a30</vt:lpwstr>
  </property>
  <property fmtid="{D5CDD505-2E9C-101B-9397-08002B2CF9AE}" pid="8" name="MSIP_Label_2a81e322-575e-4974-be0c-90b283879f52_ContentBits">
    <vt:lpwstr>0</vt:lpwstr>
  </property>
  <property fmtid="{D5CDD505-2E9C-101B-9397-08002B2CF9AE}" pid="9" name="MSIP_Label_2a81e322-575e-4974-be0c-90b283879f52_Tag">
    <vt:lpwstr>50, 3, 0, 1</vt:lpwstr>
  </property>
</Properties>
</file>